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55d668b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55d668b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8e9b9758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8e9b9758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8e9b9758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8e9b9758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e9b9758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e9b9758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8e9b9758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8e9b9758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8e9b9758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8e9b9758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8e9b9758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8e9b9758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8e9b9758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8e9b9758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8e9b9758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8e9b9758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8e9b9758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8e9b9758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8e9b9758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8e9b9758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8e9b9758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8e9b9758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8e9b9758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8e9b9758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8e9b9758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8e9b9758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8e9b9758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8e9b9758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8e9b9758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8e9b9758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8e9b9758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8e9b9758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8e9b9758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8e9b9758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8e9b9758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8e9b9758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8e9b9758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8e9b9758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8e9b9758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8e9b9758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8ba06b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8ba06b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8e9b9758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8e9b9758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8ba06ba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8ba06baa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8ba06baa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8ba06baa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8ba06baa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8ba06baa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8ba06baa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8ba06baa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8e9b9758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8e9b9758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8e9b975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8e9b975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8e9b975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8e9b975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8e9b975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8e9b9758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8e9b9758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8e9b975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8e9b975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8e9b975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8e9b9758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8e9b9758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8e9b975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8e9b975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8e9b9758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8e9b9758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8e9b975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8e9b975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8e9b9758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8e9b9758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8e9b9758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8e9b9758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8e9b9758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8e9b9758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8e9b9758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8e9b9758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8e9b9758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8e9b9758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8e9b9758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8e9b9758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10e8e73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10e8e73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8e9b9758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8e9b9758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8e9b9758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8e9b9758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8e9b9758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8e9b9758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8e9b9758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8e9b9758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8e9b9758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8e9b9758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 name="Google Shape;57;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8" name="Google Shape;58;p13"/>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1" name="Shape 61"/>
        <p:cNvGrpSpPr/>
        <p:nvPr/>
      </p:nvGrpSpPr>
      <p:grpSpPr>
        <a:xfrm>
          <a:off x="0" y="0"/>
          <a:ext cx="0" cy="0"/>
          <a:chOff x="0" y="0"/>
          <a:chExt cx="0" cy="0"/>
        </a:xfrm>
      </p:grpSpPr>
      <p:sp>
        <p:nvSpPr>
          <p:cNvPr id="62" name="Google Shape;62;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 name="Google Shape;63;p14"/>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4" name="Google Shape;64;p14"/>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5" name="Google Shape;65;p14"/>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hyperlink" Target="http://www.ixa.eus/iltapp/" TargetMode="Externa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18" Type="http://schemas.openxmlformats.org/officeDocument/2006/relationships/theme" Target="../theme/theme1.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u"/>
              <a:t>‹#›</a:t>
            </a:fld>
            <a:endParaRPr/>
          </a:p>
        </p:txBody>
      </p:sp>
      <p:sp>
        <p:nvSpPr>
          <p:cNvPr id="9" name="Google Shape;9;p1"/>
          <p:cNvSpPr txBox="1"/>
          <p:nvPr/>
        </p:nvSpPr>
        <p:spPr>
          <a:xfrm>
            <a:off x="765100" y="4781850"/>
            <a:ext cx="753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900"/>
              <a:t>Introduction to Language Technology Applications (ILTAPP) </a:t>
            </a:r>
            <a:r>
              <a:rPr lang="eu" sz="900" u="sng">
                <a:solidFill>
                  <a:schemeClr val="hlink"/>
                </a:solidFill>
                <a:hlinkClick r:id="rId1"/>
              </a:rPr>
              <a:t>http://www.ixa.eus/iltapp/</a:t>
            </a:r>
            <a:r>
              <a:rPr lang="eu" sz="900"/>
              <a:t>  		HAP/LAP</a:t>
            </a:r>
            <a:endParaRPr sz="900"/>
          </a:p>
        </p:txBody>
      </p:sp>
      <p:grpSp>
        <p:nvGrpSpPr>
          <p:cNvPr id="10" name="Google Shape;10;p1"/>
          <p:cNvGrpSpPr/>
          <p:nvPr/>
        </p:nvGrpSpPr>
        <p:grpSpPr>
          <a:xfrm>
            <a:off x="5381625" y="4794900"/>
            <a:ext cx="2526500" cy="323100"/>
            <a:chOff x="5381625" y="4794900"/>
            <a:chExt cx="2526500" cy="323100"/>
          </a:xfrm>
        </p:grpSpPr>
        <p:pic>
          <p:nvPicPr>
            <p:cNvPr id="11" name="Google Shape;11;p1"/>
            <p:cNvPicPr preferRelativeResize="0"/>
            <p:nvPr/>
          </p:nvPicPr>
          <p:blipFill>
            <a:blip r:embed="rId2">
              <a:alphaModFix/>
            </a:blip>
            <a:stretch>
              <a:fillRect/>
            </a:stretch>
          </p:blipFill>
          <p:spPr>
            <a:xfrm>
              <a:off x="7550525" y="4799625"/>
              <a:ext cx="357600" cy="302375"/>
            </a:xfrm>
            <a:prstGeom prst="rect">
              <a:avLst/>
            </a:prstGeom>
            <a:noFill/>
            <a:ln>
              <a:noFill/>
            </a:ln>
          </p:spPr>
        </p:pic>
        <p:pic>
          <p:nvPicPr>
            <p:cNvPr id="12" name="Google Shape;12;p1"/>
            <p:cNvPicPr preferRelativeResize="0"/>
            <p:nvPr/>
          </p:nvPicPr>
          <p:blipFill>
            <a:blip r:embed="rId3">
              <a:alphaModFix/>
            </a:blip>
            <a:stretch>
              <a:fillRect/>
            </a:stretch>
          </p:blipFill>
          <p:spPr>
            <a:xfrm>
              <a:off x="6572948" y="4794900"/>
              <a:ext cx="832602" cy="323100"/>
            </a:xfrm>
            <a:prstGeom prst="rect">
              <a:avLst/>
            </a:prstGeom>
            <a:noFill/>
            <a:ln>
              <a:noFill/>
            </a:ln>
          </p:spPr>
        </p:pic>
        <p:pic>
          <p:nvPicPr>
            <p:cNvPr id="13" name="Google Shape;13;p1"/>
            <p:cNvPicPr preferRelativeResize="0"/>
            <p:nvPr/>
          </p:nvPicPr>
          <p:blipFill>
            <a:blip r:embed="rId4">
              <a:alphaModFix/>
            </a:blip>
            <a:stretch>
              <a:fillRect/>
            </a:stretch>
          </p:blipFill>
          <p:spPr>
            <a:xfrm>
              <a:off x="5381625" y="4800600"/>
              <a:ext cx="432450" cy="302368"/>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ixa.eus/iltap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args.me"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hatemeter.eu/" TargetMode="External"/><Relationship Id="rId4" Type="http://schemas.openxmlformats.org/officeDocument/2006/relationships/hyperlink" Target="https://github.com/marcoguerini/CONA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aclanthology.org/2020.acl-main.110.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0" y="744575"/>
            <a:ext cx="8520600" cy="1323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u" sz="4200"/>
              <a:t>NLG and Argumentation</a:t>
            </a:r>
            <a:endParaRPr sz="4200"/>
          </a:p>
        </p:txBody>
      </p:sp>
      <p:sp>
        <p:nvSpPr>
          <p:cNvPr id="73" name="Google Shape;73;p15"/>
          <p:cNvSpPr txBox="1"/>
          <p:nvPr>
            <p:ph idx="1" type="subTitle"/>
          </p:nvPr>
        </p:nvSpPr>
        <p:spPr>
          <a:xfrm>
            <a:off x="201175" y="2386150"/>
            <a:ext cx="8520600" cy="12819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u" sz="3094" u="sng">
                <a:solidFill>
                  <a:schemeClr val="accent5"/>
                </a:solidFill>
                <a:hlinkClick r:id="rId3">
                  <a:extLst>
                    <a:ext uri="{A12FA001-AC4F-418D-AE19-62706E023703}">
                      <ahyp:hlinkClr val="tx"/>
                    </a:ext>
                  </a:extLst>
                </a:hlinkClick>
              </a:rPr>
              <a:t>http://www.ixa.eus/iltapp/</a:t>
            </a:r>
            <a:endParaRPr sz="3094"/>
          </a:p>
          <a:p>
            <a:pPr indent="0" lvl="0" marL="0" rtl="0" algn="ctr">
              <a:lnSpc>
                <a:spcPct val="90000"/>
              </a:lnSpc>
              <a:spcBef>
                <a:spcPts val="0"/>
              </a:spcBef>
              <a:spcAft>
                <a:spcPts val="0"/>
              </a:spcAft>
              <a:buClr>
                <a:schemeClr val="dk1"/>
              </a:buClr>
              <a:buSzPct val="35549"/>
              <a:buFont typeface="Arial"/>
              <a:buNone/>
            </a:pPr>
            <a:r>
              <a:t/>
            </a:r>
            <a:endParaRPr sz="3094"/>
          </a:p>
          <a:p>
            <a:pPr indent="0" lvl="0" marL="0" rtl="0" algn="ctr">
              <a:lnSpc>
                <a:spcPct val="90000"/>
              </a:lnSpc>
              <a:spcBef>
                <a:spcPts val="0"/>
              </a:spcBef>
              <a:spcAft>
                <a:spcPts val="0"/>
              </a:spcAft>
              <a:buClr>
                <a:schemeClr val="dk1"/>
              </a:buClr>
              <a:buSzPct val="35549"/>
              <a:buFont typeface="Arial"/>
              <a:buNone/>
            </a:pPr>
            <a:r>
              <a:rPr lang="eu" sz="3094"/>
              <a:t>@ragerri @joseba_fdl @iker_garciaf #iltapp</a:t>
            </a:r>
            <a:endParaRPr sz="3094"/>
          </a:p>
          <a:p>
            <a:pPr indent="0" lvl="0" marL="0" rtl="0" algn="ctr">
              <a:lnSpc>
                <a:spcPct val="90000"/>
              </a:lnSpc>
              <a:spcBef>
                <a:spcPts val="0"/>
              </a:spcBef>
              <a:spcAft>
                <a:spcPts val="0"/>
              </a:spcAft>
              <a:buClr>
                <a:schemeClr val="dk1"/>
              </a:buClr>
              <a:buSzPct val="35549"/>
              <a:buFont typeface="Arial"/>
              <a:buNone/>
            </a:pPr>
            <a:r>
              <a:t/>
            </a:r>
            <a:endParaRPr sz="3094"/>
          </a:p>
          <a:p>
            <a:pPr indent="0" lvl="0" marL="0" rtl="0" algn="ctr">
              <a:spcBef>
                <a:spcPts val="0"/>
              </a:spcBef>
              <a:spcAft>
                <a:spcPts val="0"/>
              </a:spcAft>
              <a:buNone/>
            </a:pPr>
            <a:r>
              <a:rPr lang="eu" sz="2168"/>
              <a:t>(partially based on EMNLP 2020 tutorial and Chung et al. (2019))</a:t>
            </a:r>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Encoder Models</a:t>
            </a:r>
            <a:endParaRPr/>
          </a:p>
        </p:txBody>
      </p:sp>
      <p:sp>
        <p:nvSpPr>
          <p:cNvPr id="121" name="Google Shape;121;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u"/>
              <a:t>E</a:t>
            </a:r>
            <a:r>
              <a:rPr lang="eu"/>
              <a:t>ncoder of a Transformer model. At each stage, the attention layers can access all the words in the initial sentence.</a:t>
            </a:r>
            <a:endParaRPr/>
          </a:p>
          <a:p>
            <a:pPr indent="-317182" lvl="0" marL="457200" rtl="0" algn="l">
              <a:spcBef>
                <a:spcPts val="0"/>
              </a:spcBef>
              <a:spcAft>
                <a:spcPts val="0"/>
              </a:spcAft>
              <a:buSzPct val="100000"/>
              <a:buChar char="●"/>
            </a:pPr>
            <a:r>
              <a:rPr lang="eu"/>
              <a:t>The pretraining usually consists of corrupting a given sentence (for instance, by masking random words in it) and tasking the model with finding or reconstructing the initial sentence.</a:t>
            </a:r>
            <a:endParaRPr/>
          </a:p>
          <a:p>
            <a:pPr indent="-317182" lvl="0" marL="457200" rtl="0" algn="l">
              <a:spcBef>
                <a:spcPts val="0"/>
              </a:spcBef>
              <a:spcAft>
                <a:spcPts val="0"/>
              </a:spcAft>
              <a:buSzPct val="100000"/>
              <a:buChar char="●"/>
            </a:pPr>
            <a:r>
              <a:rPr lang="eu"/>
              <a:t>Best suited for tasks requiring an understanding of the full sentence, such as sentence classification, named entity recognition (and more generally word classification), and extractive question answering.</a:t>
            </a:r>
            <a:endParaRPr/>
          </a:p>
          <a:p>
            <a:pPr indent="0" lvl="0" marL="0" rtl="0" algn="l">
              <a:spcBef>
                <a:spcPts val="1200"/>
              </a:spcBef>
              <a:spcAft>
                <a:spcPts val="1200"/>
              </a:spcAft>
              <a:buNone/>
            </a:pPr>
            <a:r>
              <a:t/>
            </a:r>
            <a:endParaRPr/>
          </a:p>
        </p:txBody>
      </p:sp>
      <p:pic>
        <p:nvPicPr>
          <p:cNvPr id="122" name="Google Shape;122;p24"/>
          <p:cNvPicPr preferRelativeResize="0"/>
          <p:nvPr/>
        </p:nvPicPr>
        <p:blipFill>
          <a:blip r:embed="rId3">
            <a:alphaModFix/>
          </a:blip>
          <a:stretch>
            <a:fillRect/>
          </a:stretch>
        </p:blipFill>
        <p:spPr>
          <a:xfrm>
            <a:off x="4876800" y="484325"/>
            <a:ext cx="3773510"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Decoder</a:t>
            </a:r>
            <a:r>
              <a:rPr lang="eu"/>
              <a:t> Models</a:t>
            </a:r>
            <a:endParaRPr/>
          </a:p>
        </p:txBody>
      </p:sp>
      <p:sp>
        <p:nvSpPr>
          <p:cNvPr id="128" name="Google Shape;128;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u"/>
              <a:t>U</a:t>
            </a:r>
            <a:r>
              <a:rPr lang="eu"/>
              <a:t>se only the decoder of a Transformer model. </a:t>
            </a:r>
            <a:endParaRPr/>
          </a:p>
          <a:p>
            <a:pPr indent="-325755" lvl="0" marL="457200" rtl="0" algn="l">
              <a:spcBef>
                <a:spcPts val="0"/>
              </a:spcBef>
              <a:spcAft>
                <a:spcPts val="0"/>
              </a:spcAft>
              <a:buSzPct val="100000"/>
              <a:buChar char="●"/>
            </a:pPr>
            <a:r>
              <a:rPr lang="eu"/>
              <a:t>At each stage, for a given word the attention layers can only access the words positioned before it in the sentence. These models are often called auto-regressive models.</a:t>
            </a:r>
            <a:endParaRPr/>
          </a:p>
          <a:p>
            <a:pPr indent="-325755" lvl="0" marL="457200" rtl="0" algn="l">
              <a:spcBef>
                <a:spcPts val="0"/>
              </a:spcBef>
              <a:spcAft>
                <a:spcPts val="0"/>
              </a:spcAft>
              <a:buSzPct val="100000"/>
              <a:buChar char="●"/>
            </a:pPr>
            <a:r>
              <a:rPr lang="eu"/>
              <a:t>The pretraining of decoder models usually revolves around predicting the next word in the sentence.</a:t>
            </a:r>
            <a:endParaRPr/>
          </a:p>
          <a:p>
            <a:pPr indent="-325755" lvl="0" marL="457200" rtl="0" algn="l">
              <a:spcBef>
                <a:spcPts val="0"/>
              </a:spcBef>
              <a:spcAft>
                <a:spcPts val="0"/>
              </a:spcAft>
              <a:buSzPct val="100000"/>
              <a:buChar char="●"/>
            </a:pPr>
            <a:r>
              <a:rPr lang="eu"/>
              <a:t>These models are best suited for tasks involving text generation.</a:t>
            </a:r>
            <a:endParaRPr/>
          </a:p>
          <a:p>
            <a:pPr indent="0" lvl="0" marL="0" rtl="0" algn="l">
              <a:spcBef>
                <a:spcPts val="1200"/>
              </a:spcBef>
              <a:spcAft>
                <a:spcPts val="1200"/>
              </a:spcAft>
              <a:buNone/>
            </a:pPr>
            <a:r>
              <a:t/>
            </a:r>
            <a:endParaRPr/>
          </a:p>
        </p:txBody>
      </p:sp>
      <p:pic>
        <p:nvPicPr>
          <p:cNvPr id="129" name="Google Shape;129;p25"/>
          <p:cNvPicPr preferRelativeResize="0"/>
          <p:nvPr/>
        </p:nvPicPr>
        <p:blipFill>
          <a:blip r:embed="rId3">
            <a:alphaModFix/>
          </a:blip>
          <a:stretch>
            <a:fillRect/>
          </a:stretch>
        </p:blipFill>
        <p:spPr>
          <a:xfrm>
            <a:off x="4876800" y="484325"/>
            <a:ext cx="3773510"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Encoder </a:t>
            </a:r>
            <a:r>
              <a:rPr lang="eu"/>
              <a:t>Decoder Models</a:t>
            </a:r>
            <a:endParaRPr/>
          </a:p>
        </p:txBody>
      </p:sp>
      <p:sp>
        <p:nvSpPr>
          <p:cNvPr id="135" name="Google Shape;13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u"/>
              <a:t>S</a:t>
            </a:r>
            <a:r>
              <a:rPr lang="eu"/>
              <a:t>equence-to-sequence models use both parts of the Transformer architecture. </a:t>
            </a:r>
            <a:endParaRPr/>
          </a:p>
          <a:p>
            <a:pPr indent="-300037" lvl="0" marL="457200" rtl="0" algn="l">
              <a:spcBef>
                <a:spcPts val="0"/>
              </a:spcBef>
              <a:spcAft>
                <a:spcPts val="0"/>
              </a:spcAft>
              <a:buSzPct val="100000"/>
              <a:buChar char="●"/>
            </a:pPr>
            <a:r>
              <a:rPr lang="eu"/>
              <a:t>At each stage, the attention layers of the encoder can access all the words in the initial sentence, whereas the attention layers of the decoder can only access the words positioned before a given word in the input.</a:t>
            </a:r>
            <a:endParaRPr/>
          </a:p>
          <a:p>
            <a:pPr indent="-300037" lvl="0" marL="457200" rtl="0" algn="l">
              <a:spcBef>
                <a:spcPts val="0"/>
              </a:spcBef>
              <a:spcAft>
                <a:spcPts val="0"/>
              </a:spcAft>
              <a:buSzPct val="100000"/>
              <a:buChar char="●"/>
            </a:pPr>
            <a:r>
              <a:rPr lang="eu"/>
              <a:t>The pretraining usually involves something complex such as replacing random spans of text (that can contain several words) with a single mask special word, with the objective of predicting the text that this mask word replaces (used for T5).</a:t>
            </a:r>
            <a:endParaRPr/>
          </a:p>
          <a:p>
            <a:pPr indent="-300037" lvl="0" marL="457200" rtl="0" algn="l">
              <a:spcBef>
                <a:spcPts val="0"/>
              </a:spcBef>
              <a:spcAft>
                <a:spcPts val="0"/>
              </a:spcAft>
              <a:buSzPct val="100000"/>
              <a:buChar char="●"/>
            </a:pPr>
            <a:r>
              <a:rPr lang="eu"/>
              <a:t>Sequence-to-sequence models are best suited for tasks revolving around generating new sentences depending on a given input, such as summarization, translation, or generative question answering.</a:t>
            </a:r>
            <a:endParaRPr/>
          </a:p>
          <a:p>
            <a:pPr indent="0" lvl="0" marL="0" rtl="0" algn="l">
              <a:spcBef>
                <a:spcPts val="1200"/>
              </a:spcBef>
              <a:spcAft>
                <a:spcPts val="1200"/>
              </a:spcAft>
              <a:buNone/>
            </a:pPr>
            <a:r>
              <a:t/>
            </a:r>
            <a:endParaRPr/>
          </a:p>
        </p:txBody>
      </p:sp>
      <p:pic>
        <p:nvPicPr>
          <p:cNvPr id="136" name="Google Shape;136;p26"/>
          <p:cNvPicPr preferRelativeResize="0"/>
          <p:nvPr/>
        </p:nvPicPr>
        <p:blipFill>
          <a:blip r:embed="rId3">
            <a:alphaModFix/>
          </a:blip>
          <a:stretch>
            <a:fillRect/>
          </a:stretch>
        </p:blipFill>
        <p:spPr>
          <a:xfrm>
            <a:off x="4876800" y="484325"/>
            <a:ext cx="3773510"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7"/>
          <p:cNvPicPr preferRelativeResize="0"/>
          <p:nvPr/>
        </p:nvPicPr>
        <p:blipFill>
          <a:blip r:embed="rId3">
            <a:alphaModFix/>
          </a:blip>
          <a:stretch>
            <a:fillRect/>
          </a:stretch>
        </p:blipFill>
        <p:spPr>
          <a:xfrm>
            <a:off x="914400" y="457200"/>
            <a:ext cx="7226077" cy="3998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685800" y="381000"/>
            <a:ext cx="8157176" cy="3695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9"/>
          <p:cNvPicPr preferRelativeResize="0"/>
          <p:nvPr/>
        </p:nvPicPr>
        <p:blipFill>
          <a:blip r:embed="rId3">
            <a:alphaModFix/>
          </a:blip>
          <a:stretch>
            <a:fillRect/>
          </a:stretch>
        </p:blipFill>
        <p:spPr>
          <a:xfrm>
            <a:off x="1371600" y="304800"/>
            <a:ext cx="6803573" cy="411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0"/>
          <p:cNvPicPr preferRelativeResize="0"/>
          <p:nvPr/>
        </p:nvPicPr>
        <p:blipFill>
          <a:blip r:embed="rId3">
            <a:alphaModFix/>
          </a:blip>
          <a:stretch>
            <a:fillRect/>
          </a:stretch>
        </p:blipFill>
        <p:spPr>
          <a:xfrm>
            <a:off x="838200" y="381000"/>
            <a:ext cx="7105577" cy="4007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1"/>
          <p:cNvPicPr preferRelativeResize="0"/>
          <p:nvPr/>
        </p:nvPicPr>
        <p:blipFill>
          <a:blip r:embed="rId3">
            <a:alphaModFix/>
          </a:blip>
          <a:stretch>
            <a:fillRect/>
          </a:stretch>
        </p:blipFill>
        <p:spPr>
          <a:xfrm>
            <a:off x="762000" y="304800"/>
            <a:ext cx="7256699" cy="414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2"/>
          <p:cNvPicPr preferRelativeResize="0"/>
          <p:nvPr/>
        </p:nvPicPr>
        <p:blipFill>
          <a:blip r:embed="rId3">
            <a:alphaModFix/>
          </a:blip>
          <a:stretch>
            <a:fillRect/>
          </a:stretch>
        </p:blipFill>
        <p:spPr>
          <a:xfrm>
            <a:off x="762000" y="457200"/>
            <a:ext cx="7649802" cy="3597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Human Evaluations - Issues</a:t>
            </a:r>
            <a:endParaRPr/>
          </a:p>
        </p:txBody>
      </p:sp>
      <p:pic>
        <p:nvPicPr>
          <p:cNvPr id="172" name="Google Shape;172;p33"/>
          <p:cNvPicPr preferRelativeResize="0"/>
          <p:nvPr/>
        </p:nvPicPr>
        <p:blipFill>
          <a:blip r:embed="rId3">
            <a:alphaModFix/>
          </a:blip>
          <a:stretch>
            <a:fillRect/>
          </a:stretch>
        </p:blipFill>
        <p:spPr>
          <a:xfrm>
            <a:off x="685800" y="1170125"/>
            <a:ext cx="7895424" cy="3026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Natural Language Generation</a:t>
            </a:r>
            <a:endParaRPr/>
          </a:p>
        </p:txBody>
      </p:sp>
      <p:pic>
        <p:nvPicPr>
          <p:cNvPr id="80" name="Google Shape;80;p16"/>
          <p:cNvPicPr preferRelativeResize="0"/>
          <p:nvPr/>
        </p:nvPicPr>
        <p:blipFill>
          <a:blip r:embed="rId3">
            <a:alphaModFix/>
          </a:blip>
          <a:stretch>
            <a:fillRect/>
          </a:stretch>
        </p:blipFill>
        <p:spPr>
          <a:xfrm>
            <a:off x="457200" y="1170125"/>
            <a:ext cx="8022098" cy="2785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Human Evaluations - Intrinsic</a:t>
            </a:r>
            <a:endParaRPr/>
          </a:p>
        </p:txBody>
      </p:sp>
      <p:pic>
        <p:nvPicPr>
          <p:cNvPr id="178" name="Google Shape;178;p34"/>
          <p:cNvPicPr preferRelativeResize="0"/>
          <p:nvPr/>
        </p:nvPicPr>
        <p:blipFill>
          <a:blip r:embed="rId3">
            <a:alphaModFix/>
          </a:blip>
          <a:stretch>
            <a:fillRect/>
          </a:stretch>
        </p:blipFill>
        <p:spPr>
          <a:xfrm>
            <a:off x="685800" y="1017725"/>
            <a:ext cx="5884401" cy="3462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5"/>
          <p:cNvPicPr preferRelativeResize="0"/>
          <p:nvPr/>
        </p:nvPicPr>
        <p:blipFill>
          <a:blip r:embed="rId3">
            <a:alphaModFix/>
          </a:blip>
          <a:stretch>
            <a:fillRect/>
          </a:stretch>
        </p:blipFill>
        <p:spPr>
          <a:xfrm>
            <a:off x="1066800" y="228600"/>
            <a:ext cx="6239175" cy="3731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6"/>
          <p:cNvPicPr preferRelativeResize="0"/>
          <p:nvPr/>
        </p:nvPicPr>
        <p:blipFill>
          <a:blip r:embed="rId3">
            <a:alphaModFix/>
          </a:blip>
          <a:stretch>
            <a:fillRect/>
          </a:stretch>
        </p:blipFill>
        <p:spPr>
          <a:xfrm>
            <a:off x="1219200" y="381000"/>
            <a:ext cx="6130026" cy="369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7"/>
          <p:cNvPicPr preferRelativeResize="0"/>
          <p:nvPr/>
        </p:nvPicPr>
        <p:blipFill>
          <a:blip r:embed="rId3">
            <a:alphaModFix/>
          </a:blip>
          <a:stretch>
            <a:fillRect/>
          </a:stretch>
        </p:blipFill>
        <p:spPr>
          <a:xfrm>
            <a:off x="609600" y="457200"/>
            <a:ext cx="8035251" cy="356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8"/>
          <p:cNvPicPr preferRelativeResize="0"/>
          <p:nvPr/>
        </p:nvPicPr>
        <p:blipFill>
          <a:blip r:embed="rId3">
            <a:alphaModFix/>
          </a:blip>
          <a:stretch>
            <a:fillRect/>
          </a:stretch>
        </p:blipFill>
        <p:spPr>
          <a:xfrm>
            <a:off x="533400" y="457200"/>
            <a:ext cx="7832402" cy="3897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9"/>
          <p:cNvPicPr preferRelativeResize="0"/>
          <p:nvPr/>
        </p:nvPicPr>
        <p:blipFill>
          <a:blip r:embed="rId3">
            <a:alphaModFix/>
          </a:blip>
          <a:stretch>
            <a:fillRect/>
          </a:stretch>
        </p:blipFill>
        <p:spPr>
          <a:xfrm>
            <a:off x="685800" y="228600"/>
            <a:ext cx="7488701" cy="4534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0"/>
          <p:cNvPicPr preferRelativeResize="0"/>
          <p:nvPr/>
        </p:nvPicPr>
        <p:blipFill>
          <a:blip r:embed="rId3">
            <a:alphaModFix/>
          </a:blip>
          <a:stretch>
            <a:fillRect/>
          </a:stretch>
        </p:blipFill>
        <p:spPr>
          <a:xfrm>
            <a:off x="914400" y="152400"/>
            <a:ext cx="7293425" cy="429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1"/>
          <p:cNvPicPr preferRelativeResize="0"/>
          <p:nvPr/>
        </p:nvPicPr>
        <p:blipFill>
          <a:blip r:embed="rId3">
            <a:alphaModFix/>
          </a:blip>
          <a:stretch>
            <a:fillRect/>
          </a:stretch>
        </p:blipFill>
        <p:spPr>
          <a:xfrm>
            <a:off x="1066800" y="533400"/>
            <a:ext cx="7048499" cy="3889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2"/>
          <p:cNvPicPr preferRelativeResize="0"/>
          <p:nvPr/>
        </p:nvPicPr>
        <p:blipFill>
          <a:blip r:embed="rId3">
            <a:alphaModFix/>
          </a:blip>
          <a:stretch>
            <a:fillRect/>
          </a:stretch>
        </p:blipFill>
        <p:spPr>
          <a:xfrm>
            <a:off x="914400" y="381000"/>
            <a:ext cx="7350575" cy="4105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3"/>
          <p:cNvPicPr preferRelativeResize="0"/>
          <p:nvPr/>
        </p:nvPicPr>
        <p:blipFill>
          <a:blip r:embed="rId3">
            <a:alphaModFix/>
          </a:blip>
          <a:stretch>
            <a:fillRect/>
          </a:stretch>
        </p:blipFill>
        <p:spPr>
          <a:xfrm>
            <a:off x="1371600" y="304800"/>
            <a:ext cx="6149299" cy="420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685800" y="636725"/>
            <a:ext cx="7340861"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Argument Search - </a:t>
            </a:r>
            <a:r>
              <a:rPr lang="eu" u="sng">
                <a:solidFill>
                  <a:schemeClr val="hlink"/>
                </a:solidFill>
                <a:hlinkClick r:id="rId3"/>
              </a:rPr>
              <a:t>https://www.args.me</a:t>
            </a:r>
            <a:r>
              <a:rPr lang="eu"/>
              <a:t> </a:t>
            </a:r>
            <a:endParaRPr/>
          </a:p>
        </p:txBody>
      </p:sp>
      <p:pic>
        <p:nvPicPr>
          <p:cNvPr id="229" name="Google Shape;229;p44"/>
          <p:cNvPicPr preferRelativeResize="0"/>
          <p:nvPr/>
        </p:nvPicPr>
        <p:blipFill>
          <a:blip r:embed="rId4">
            <a:alphaModFix/>
          </a:blip>
          <a:stretch>
            <a:fillRect/>
          </a:stretch>
        </p:blipFill>
        <p:spPr>
          <a:xfrm>
            <a:off x="152400" y="1170125"/>
            <a:ext cx="8839200" cy="23968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Argument Quality</a:t>
            </a:r>
            <a:endParaRPr sz="1355">
              <a:solidFill>
                <a:schemeClr val="dk2"/>
              </a:solidFill>
            </a:endParaRPr>
          </a:p>
        </p:txBody>
      </p:sp>
      <p:pic>
        <p:nvPicPr>
          <p:cNvPr id="235" name="Google Shape;235;p45"/>
          <p:cNvPicPr preferRelativeResize="0"/>
          <p:nvPr/>
        </p:nvPicPr>
        <p:blipFill>
          <a:blip r:embed="rId3">
            <a:alphaModFix/>
          </a:blip>
          <a:stretch>
            <a:fillRect/>
          </a:stretch>
        </p:blipFill>
        <p:spPr>
          <a:xfrm>
            <a:off x="762000" y="1017725"/>
            <a:ext cx="5458500" cy="3543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Argument Quality</a:t>
            </a:r>
            <a:endParaRPr sz="1355">
              <a:solidFill>
                <a:schemeClr val="dk2"/>
              </a:solidFill>
            </a:endParaRPr>
          </a:p>
        </p:txBody>
      </p:sp>
      <p:pic>
        <p:nvPicPr>
          <p:cNvPr id="241" name="Google Shape;241;p46"/>
          <p:cNvPicPr preferRelativeResize="0"/>
          <p:nvPr/>
        </p:nvPicPr>
        <p:blipFill>
          <a:blip r:embed="rId3">
            <a:alphaModFix/>
          </a:blip>
          <a:stretch>
            <a:fillRect/>
          </a:stretch>
        </p:blipFill>
        <p:spPr>
          <a:xfrm>
            <a:off x="1295400" y="1093925"/>
            <a:ext cx="5314275" cy="3544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Resource(s)</a:t>
            </a:r>
            <a:endParaRPr sz="1355">
              <a:solidFill>
                <a:schemeClr val="dk2"/>
              </a:solidFill>
            </a:endParaRPr>
          </a:p>
        </p:txBody>
      </p:sp>
      <p:sp>
        <p:nvSpPr>
          <p:cNvPr id="247" name="Google Shape;24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u"/>
              <a:t>HATEMER </a:t>
            </a:r>
            <a:r>
              <a:rPr lang="eu" u="sng">
                <a:solidFill>
                  <a:schemeClr val="hlink"/>
                </a:solidFill>
                <a:hlinkClick r:id="rId3"/>
              </a:rPr>
              <a:t>http://hatemeter.eu/</a:t>
            </a:r>
            <a:r>
              <a:rPr lang="eu"/>
              <a:t> </a:t>
            </a:r>
            <a:endParaRPr/>
          </a:p>
          <a:p>
            <a:pPr indent="-317182" lvl="0" marL="457200" rtl="0" algn="l">
              <a:spcBef>
                <a:spcPts val="0"/>
              </a:spcBef>
              <a:spcAft>
                <a:spcPts val="0"/>
              </a:spcAft>
              <a:buSzPct val="100000"/>
              <a:buChar char="●"/>
            </a:pPr>
            <a:r>
              <a:rPr lang="eu"/>
              <a:t>Dataset: </a:t>
            </a:r>
            <a:r>
              <a:rPr lang="eu" u="sng">
                <a:solidFill>
                  <a:schemeClr val="hlink"/>
                </a:solidFill>
                <a:hlinkClick r:id="rId4"/>
              </a:rPr>
              <a:t>CONAN</a:t>
            </a:r>
            <a:r>
              <a:rPr lang="eu"/>
              <a:t> - Counteracting HS by Automatic generation of Counternarratives</a:t>
            </a:r>
            <a:endParaRPr/>
          </a:p>
          <a:p>
            <a:pPr indent="-317182" lvl="0" marL="457200" rtl="0" algn="l">
              <a:spcBef>
                <a:spcPts val="0"/>
              </a:spcBef>
              <a:spcAft>
                <a:spcPts val="0"/>
              </a:spcAft>
              <a:buSzPct val="108560"/>
              <a:buChar char="●"/>
            </a:pPr>
            <a:r>
              <a:rPr b="1" lang="eu" sz="1658"/>
              <a:t>censorship vs counternarratives</a:t>
            </a:r>
            <a:r>
              <a:rPr lang="eu" sz="1658"/>
              <a:t>: a response that provides non negative feedback through fact-bound arguments and is considered as the most effective approach to withstand hate speech.</a:t>
            </a:r>
            <a:endParaRPr sz="1658"/>
          </a:p>
          <a:p>
            <a:pPr indent="-317182" lvl="0" marL="457200" rtl="0" algn="l">
              <a:spcBef>
                <a:spcPts val="0"/>
              </a:spcBef>
              <a:spcAft>
                <a:spcPts val="0"/>
              </a:spcAft>
              <a:buSzPct val="108560"/>
              <a:buChar char="●"/>
            </a:pPr>
            <a:r>
              <a:rPr b="1" lang="eu" sz="1658"/>
              <a:t>counternarratives</a:t>
            </a:r>
            <a:r>
              <a:rPr lang="eu" sz="1658"/>
              <a:t>: </a:t>
            </a:r>
            <a:endParaRPr sz="1658"/>
          </a:p>
          <a:p>
            <a:pPr indent="-297497" lvl="1" marL="914400" rtl="0" algn="l">
              <a:spcBef>
                <a:spcPts val="0"/>
              </a:spcBef>
              <a:spcAft>
                <a:spcPts val="0"/>
              </a:spcAft>
              <a:buSzPct val="84436"/>
              <a:buChar char="○"/>
            </a:pPr>
            <a:r>
              <a:rPr lang="eu" sz="1658"/>
              <a:t>preserve the right to freedom of speech, </a:t>
            </a:r>
            <a:endParaRPr sz="1658"/>
          </a:p>
          <a:p>
            <a:pPr indent="-297497" lvl="1" marL="914400" rtl="0" algn="l">
              <a:spcBef>
                <a:spcPts val="0"/>
              </a:spcBef>
              <a:spcAft>
                <a:spcPts val="0"/>
              </a:spcAft>
              <a:buSzPct val="84436"/>
              <a:buChar char="○"/>
            </a:pPr>
            <a:r>
              <a:rPr lang="eu" sz="1658"/>
              <a:t>counter stereotypes and mis-leading information with credible evidence.</a:t>
            </a:r>
            <a:endParaRPr sz="1658"/>
          </a:p>
          <a:p>
            <a:pPr indent="-297497" lvl="1" marL="914400" rtl="0" algn="l">
              <a:spcBef>
                <a:spcPts val="0"/>
              </a:spcBef>
              <a:spcAft>
                <a:spcPts val="0"/>
              </a:spcAft>
              <a:buSzPct val="84436"/>
              <a:buChar char="○"/>
            </a:pPr>
            <a:r>
              <a:rPr lang="eu" sz="1658"/>
              <a:t>It may also alter the viewpoints of haters and bystanders, by encouraging the exchange of opinions and mutual understanding.</a:t>
            </a:r>
            <a:endParaRPr sz="1658"/>
          </a:p>
          <a:p>
            <a:pPr indent="-297497" lvl="1" marL="914400" rtl="0" algn="l">
              <a:spcBef>
                <a:spcPts val="0"/>
              </a:spcBef>
              <a:spcAft>
                <a:spcPts val="0"/>
              </a:spcAft>
              <a:buSzPct val="84436"/>
              <a:buChar char="○"/>
            </a:pPr>
            <a:r>
              <a:rPr lang="eu" sz="1658"/>
              <a:t>It may help de-escalating the conversation. </a:t>
            </a:r>
            <a:endParaRPr sz="1608">
              <a:solidFill>
                <a:schemeClr val="dk1"/>
              </a:solidFill>
            </a:endParaRPr>
          </a:p>
          <a:p>
            <a:pPr indent="-317182" lvl="0" marL="457200" rtl="0" algn="l">
              <a:spcBef>
                <a:spcPts val="0"/>
              </a:spcBef>
              <a:spcAft>
                <a:spcPts val="0"/>
              </a:spcAft>
              <a:buSzPct val="100000"/>
              <a:buChar char="●"/>
            </a:pPr>
            <a:r>
              <a:rPr lang="eu"/>
              <a:t>Original English version: translated into Italian and French.</a:t>
            </a:r>
            <a:endParaRPr/>
          </a:p>
          <a:p>
            <a:pPr indent="-317182" lvl="0" marL="457200" rtl="0" algn="l">
              <a:spcBef>
                <a:spcPts val="0"/>
              </a:spcBef>
              <a:spcAft>
                <a:spcPts val="0"/>
              </a:spcAft>
              <a:buSzPct val="100000"/>
              <a:buChar char="●"/>
            </a:pPr>
            <a:r>
              <a:rPr lang="eu"/>
              <a:t>New data in Basque and Spanish (the data you are using for the lab).</a:t>
            </a:r>
            <a:endParaRPr/>
          </a:p>
          <a:p>
            <a:pPr indent="0" lvl="0" marL="0" rtl="0" algn="l">
              <a:spcBef>
                <a:spcPts val="1200"/>
              </a:spcBef>
              <a:spcAft>
                <a:spcPts val="0"/>
              </a:spcAft>
              <a:buNone/>
            </a:pPr>
            <a:r>
              <a:t/>
            </a:r>
            <a:endParaRPr b="1"/>
          </a:p>
          <a:p>
            <a:pPr indent="457200" lvl="0" marL="0" rtl="0" algn="l">
              <a:spcBef>
                <a:spcPts val="1200"/>
              </a:spcBef>
              <a:spcAft>
                <a:spcPts val="1200"/>
              </a:spcAft>
              <a:buNone/>
            </a:pPr>
            <a:r>
              <a:rPr b="1" lang="eu"/>
              <a:t>DISCLAIMER: </a:t>
            </a:r>
            <a:r>
              <a:rPr lang="eu"/>
              <a:t>We do </a:t>
            </a:r>
            <a:r>
              <a:rPr b="1" lang="eu"/>
              <a:t>NOT CONDONE </a:t>
            </a:r>
            <a:r>
              <a:rPr lang="eu"/>
              <a:t>any form of hate speech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CONAN - NGO guidelines</a:t>
            </a:r>
            <a:endParaRPr/>
          </a:p>
        </p:txBody>
      </p:sp>
      <p:pic>
        <p:nvPicPr>
          <p:cNvPr id="253" name="Google Shape;253;p48"/>
          <p:cNvPicPr preferRelativeResize="0"/>
          <p:nvPr/>
        </p:nvPicPr>
        <p:blipFill>
          <a:blip r:embed="rId3">
            <a:alphaModFix/>
          </a:blip>
          <a:stretch>
            <a:fillRect/>
          </a:stretch>
        </p:blipFill>
        <p:spPr>
          <a:xfrm>
            <a:off x="533400" y="1170125"/>
            <a:ext cx="7667625" cy="2886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pic>
        <p:nvPicPr>
          <p:cNvPr id="259" name="Google Shape;259;p49"/>
          <p:cNvPicPr preferRelativeResize="0"/>
          <p:nvPr/>
        </p:nvPicPr>
        <p:blipFill>
          <a:blip r:embed="rId3">
            <a:alphaModFix/>
          </a:blip>
          <a:stretch>
            <a:fillRect/>
          </a:stretch>
        </p:blipFill>
        <p:spPr>
          <a:xfrm>
            <a:off x="685800" y="1322525"/>
            <a:ext cx="7230626" cy="2518100"/>
          </a:xfrm>
          <a:prstGeom prst="rect">
            <a:avLst/>
          </a:prstGeom>
          <a:noFill/>
          <a:ln>
            <a:noFill/>
          </a:ln>
        </p:spPr>
      </p:pic>
      <p:sp>
        <p:nvSpPr>
          <p:cNvPr id="260" name="Google Shape;260;p49"/>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266" name="Google Shape;266;p50"/>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267" name="Google Shape;267;p50"/>
          <p:cNvPicPr preferRelativeResize="0"/>
          <p:nvPr/>
        </p:nvPicPr>
        <p:blipFill>
          <a:blip r:embed="rId3">
            <a:alphaModFix/>
          </a:blip>
          <a:stretch>
            <a:fillRect/>
          </a:stretch>
        </p:blipFill>
        <p:spPr>
          <a:xfrm>
            <a:off x="990600" y="1322525"/>
            <a:ext cx="6781525" cy="243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273" name="Google Shape;273;p51"/>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274" name="Google Shape;274;p51"/>
          <p:cNvPicPr preferRelativeResize="0"/>
          <p:nvPr/>
        </p:nvPicPr>
        <p:blipFill>
          <a:blip r:embed="rId3">
            <a:alphaModFix/>
          </a:blip>
          <a:stretch>
            <a:fillRect/>
          </a:stretch>
        </p:blipFill>
        <p:spPr>
          <a:xfrm>
            <a:off x="762000" y="1246325"/>
            <a:ext cx="7060840" cy="2873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280" name="Google Shape;280;p52"/>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281" name="Google Shape;281;p52"/>
          <p:cNvPicPr preferRelativeResize="0"/>
          <p:nvPr/>
        </p:nvPicPr>
        <p:blipFill>
          <a:blip r:embed="rId3">
            <a:alphaModFix/>
          </a:blip>
          <a:stretch>
            <a:fillRect/>
          </a:stretch>
        </p:blipFill>
        <p:spPr>
          <a:xfrm>
            <a:off x="838200" y="1170125"/>
            <a:ext cx="6803635" cy="2873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287" name="Google Shape;287;p53"/>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288" name="Google Shape;288;p53"/>
          <p:cNvPicPr preferRelativeResize="0"/>
          <p:nvPr/>
        </p:nvPicPr>
        <p:blipFill>
          <a:blip r:embed="rId3">
            <a:alphaModFix/>
          </a:blip>
          <a:stretch>
            <a:fillRect/>
          </a:stretch>
        </p:blipFill>
        <p:spPr>
          <a:xfrm>
            <a:off x="1143000" y="1246325"/>
            <a:ext cx="6448425" cy="228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533400" y="304800"/>
            <a:ext cx="7992801" cy="4203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294" name="Google Shape;294;p54"/>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295" name="Google Shape;295;p54"/>
          <p:cNvPicPr preferRelativeResize="0"/>
          <p:nvPr/>
        </p:nvPicPr>
        <p:blipFill>
          <a:blip r:embed="rId3">
            <a:alphaModFix/>
          </a:blip>
          <a:stretch>
            <a:fillRect/>
          </a:stretch>
        </p:blipFill>
        <p:spPr>
          <a:xfrm>
            <a:off x="1676400" y="1170125"/>
            <a:ext cx="5220860" cy="28739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Generating counternarratives to fight hate speech</a:t>
            </a:r>
            <a:endParaRPr/>
          </a:p>
        </p:txBody>
      </p:sp>
      <p:sp>
        <p:nvSpPr>
          <p:cNvPr id="301" name="Google Shape;301;p55"/>
          <p:cNvSpPr txBox="1"/>
          <p:nvPr/>
        </p:nvSpPr>
        <p:spPr>
          <a:xfrm>
            <a:off x="1551523" y="4196475"/>
            <a:ext cx="686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u" sz="1500">
                <a:solidFill>
                  <a:schemeClr val="dk1"/>
                </a:solidFill>
              </a:rPr>
              <a:t>Warning: these slides contains content that may be offensive or upsetting</a:t>
            </a:r>
            <a:endParaRPr sz="1000"/>
          </a:p>
        </p:txBody>
      </p:sp>
      <p:pic>
        <p:nvPicPr>
          <p:cNvPr id="302" name="Google Shape;302;p55"/>
          <p:cNvPicPr preferRelativeResize="0"/>
          <p:nvPr/>
        </p:nvPicPr>
        <p:blipFill>
          <a:blip r:embed="rId3">
            <a:alphaModFix/>
          </a:blip>
          <a:stretch>
            <a:fillRect/>
          </a:stretch>
        </p:blipFill>
        <p:spPr>
          <a:xfrm>
            <a:off x="1219200" y="1170125"/>
            <a:ext cx="6558952" cy="2873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08" name="Google Shape;308;p56"/>
          <p:cNvPicPr preferRelativeResize="0"/>
          <p:nvPr/>
        </p:nvPicPr>
        <p:blipFill>
          <a:blip r:embed="rId3">
            <a:alphaModFix/>
          </a:blip>
          <a:stretch>
            <a:fillRect/>
          </a:stretch>
        </p:blipFill>
        <p:spPr>
          <a:xfrm>
            <a:off x="1143000" y="1170125"/>
            <a:ext cx="5996011" cy="2873950"/>
          </a:xfrm>
          <a:prstGeom prst="rect">
            <a:avLst/>
          </a:prstGeom>
          <a:noFill/>
          <a:ln>
            <a:noFill/>
          </a:ln>
        </p:spPr>
      </p:pic>
      <p:sp>
        <p:nvSpPr>
          <p:cNvPr id="309" name="Google Shape;309;p56"/>
          <p:cNvSpPr txBox="1"/>
          <p:nvPr/>
        </p:nvSpPr>
        <p:spPr>
          <a:xfrm>
            <a:off x="747025" y="4061725"/>
            <a:ext cx="6282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u" sz="1050">
                <a:solidFill>
                  <a:schemeClr val="dk1"/>
                </a:solidFill>
              </a:rPr>
              <a:t>Novelty:</a:t>
            </a:r>
            <a:r>
              <a:rPr lang="eu" sz="1050">
                <a:solidFill>
                  <a:schemeClr val="dk1"/>
                </a:solidFill>
              </a:rPr>
              <a:t> Jaccard similarity (Wang,2018), with respect to training data.</a:t>
            </a:r>
            <a:endParaRPr sz="1050">
              <a:solidFill>
                <a:schemeClr val="dk1"/>
              </a:solidFill>
            </a:endParaRPr>
          </a:p>
          <a:p>
            <a:pPr indent="0" lvl="0" marL="0" rtl="0" algn="l">
              <a:spcBef>
                <a:spcPts val="0"/>
              </a:spcBef>
              <a:spcAft>
                <a:spcPts val="0"/>
              </a:spcAft>
              <a:buNone/>
            </a:pPr>
            <a:r>
              <a:rPr b="1" lang="eu" sz="1050">
                <a:solidFill>
                  <a:schemeClr val="dk1"/>
                </a:solidFill>
              </a:rPr>
              <a:t>RR:</a:t>
            </a:r>
            <a:r>
              <a:rPr lang="eu" sz="1050">
                <a:solidFill>
                  <a:schemeClr val="dk1"/>
                </a:solidFill>
              </a:rPr>
              <a:t> diverse responses for the given input by repetition rate (Cettolo et al., 2014).</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15" name="Google Shape;315;p57"/>
          <p:cNvPicPr preferRelativeResize="0"/>
          <p:nvPr/>
        </p:nvPicPr>
        <p:blipFill>
          <a:blip r:embed="rId3">
            <a:alphaModFix/>
          </a:blip>
          <a:stretch>
            <a:fillRect/>
          </a:stretch>
        </p:blipFill>
        <p:spPr>
          <a:xfrm>
            <a:off x="1371600" y="1170125"/>
            <a:ext cx="5803489" cy="2873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21" name="Google Shape;321;p58"/>
          <p:cNvPicPr preferRelativeResize="0"/>
          <p:nvPr/>
        </p:nvPicPr>
        <p:blipFill>
          <a:blip r:embed="rId3">
            <a:alphaModFix/>
          </a:blip>
          <a:stretch>
            <a:fillRect/>
          </a:stretch>
        </p:blipFill>
        <p:spPr>
          <a:xfrm>
            <a:off x="1066800" y="1170125"/>
            <a:ext cx="5888781" cy="2873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27" name="Google Shape;327;p59"/>
          <p:cNvPicPr preferRelativeResize="0"/>
          <p:nvPr/>
        </p:nvPicPr>
        <p:blipFill>
          <a:blip r:embed="rId3">
            <a:alphaModFix/>
          </a:blip>
          <a:stretch>
            <a:fillRect/>
          </a:stretch>
        </p:blipFill>
        <p:spPr>
          <a:xfrm>
            <a:off x="1066800" y="1170125"/>
            <a:ext cx="5659128" cy="2873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33" name="Google Shape;333;p60"/>
          <p:cNvPicPr preferRelativeResize="0"/>
          <p:nvPr/>
        </p:nvPicPr>
        <p:blipFill>
          <a:blip r:embed="rId3">
            <a:alphaModFix/>
          </a:blip>
          <a:stretch>
            <a:fillRect/>
          </a:stretch>
        </p:blipFill>
        <p:spPr>
          <a:xfrm>
            <a:off x="1219200" y="1170125"/>
            <a:ext cx="6008674" cy="2873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Human Evaluation</a:t>
            </a:r>
            <a:endParaRPr/>
          </a:p>
        </p:txBody>
      </p:sp>
      <p:sp>
        <p:nvSpPr>
          <p:cNvPr id="339" name="Google Shape;33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lnSpc>
                <a:spcPct val="115000"/>
              </a:lnSpc>
              <a:spcBef>
                <a:spcPts val="0"/>
              </a:spcBef>
              <a:spcAft>
                <a:spcPts val="0"/>
              </a:spcAft>
              <a:buSzPct val="100000"/>
              <a:buChar char="●"/>
            </a:pPr>
            <a:r>
              <a:rPr lang="eu" sz="1600"/>
              <a:t>3 expert operators from the NGO Stop Hate UK.</a:t>
            </a:r>
            <a:r>
              <a:rPr lang="eu" sz="1600"/>
              <a:t> </a:t>
            </a:r>
            <a:endParaRPr sz="1600"/>
          </a:p>
          <a:p>
            <a:pPr indent="-322580" lvl="0" marL="457200" rtl="0" algn="l">
              <a:lnSpc>
                <a:spcPct val="115000"/>
              </a:lnSpc>
              <a:spcBef>
                <a:spcPts val="0"/>
              </a:spcBef>
              <a:spcAft>
                <a:spcPts val="0"/>
              </a:spcAft>
              <a:buSzPct val="100000"/>
              <a:buChar char="●"/>
            </a:pPr>
            <a:r>
              <a:rPr lang="eu" sz="1600"/>
              <a:t>The annotators are instructed to assess all generated pairs in gold knowledge test sets in terms of </a:t>
            </a:r>
            <a:endParaRPr sz="1600"/>
          </a:p>
          <a:p>
            <a:pPr indent="-299085" lvl="1" marL="914400" rtl="0" algn="l">
              <a:lnSpc>
                <a:spcPct val="115000"/>
              </a:lnSpc>
              <a:spcBef>
                <a:spcPts val="0"/>
              </a:spcBef>
              <a:spcAft>
                <a:spcPts val="0"/>
              </a:spcAft>
              <a:buSzPct val="100000"/>
              <a:buChar char="○"/>
            </a:pPr>
            <a:r>
              <a:rPr b="1" lang="eu" sz="1200"/>
              <a:t>suitableness</a:t>
            </a:r>
            <a:r>
              <a:rPr lang="eu" sz="1200"/>
              <a:t> to the HS, </a:t>
            </a:r>
            <a:endParaRPr sz="1200"/>
          </a:p>
          <a:p>
            <a:pPr indent="-299085" lvl="1" marL="914400" rtl="0" algn="l">
              <a:lnSpc>
                <a:spcPct val="115000"/>
              </a:lnSpc>
              <a:spcBef>
                <a:spcPts val="0"/>
              </a:spcBef>
              <a:spcAft>
                <a:spcPts val="0"/>
              </a:spcAft>
              <a:buSzPct val="100000"/>
              <a:buChar char="○"/>
            </a:pPr>
            <a:r>
              <a:rPr b="1" lang="eu" sz="1200"/>
              <a:t>informativeness</a:t>
            </a:r>
            <a:r>
              <a:rPr lang="eu" sz="1200"/>
              <a:t>, </a:t>
            </a:r>
            <a:endParaRPr sz="1200"/>
          </a:p>
          <a:p>
            <a:pPr indent="-299085" lvl="1" marL="914400" rtl="0" algn="l">
              <a:lnSpc>
                <a:spcPct val="115000"/>
              </a:lnSpc>
              <a:spcBef>
                <a:spcPts val="0"/>
              </a:spcBef>
              <a:spcAft>
                <a:spcPts val="0"/>
              </a:spcAft>
              <a:buSzPct val="100000"/>
              <a:buChar char="○"/>
            </a:pPr>
            <a:r>
              <a:rPr b="1" lang="eu" sz="1200"/>
              <a:t>intra-coherence of CN</a:t>
            </a:r>
            <a:r>
              <a:rPr lang="eu" sz="1200"/>
              <a:t> regardless of HS.</a:t>
            </a:r>
            <a:endParaRPr sz="1200"/>
          </a:p>
          <a:p>
            <a:pPr indent="-322580" lvl="0" marL="457200" rtl="0" algn="l">
              <a:lnSpc>
                <a:spcPct val="115000"/>
              </a:lnSpc>
              <a:spcBef>
                <a:spcPts val="0"/>
              </a:spcBef>
              <a:spcAft>
                <a:spcPts val="0"/>
              </a:spcAft>
              <a:buSzPct val="100000"/>
              <a:buChar char="●"/>
            </a:pPr>
            <a:r>
              <a:rPr lang="eu" sz="1600"/>
              <a:t>Each score is on a scale of 1 (the least) to 5 (the most). </a:t>
            </a:r>
            <a:endParaRPr sz="1600"/>
          </a:p>
          <a:p>
            <a:pPr indent="-322580" lvl="0" marL="457200" rtl="0" algn="l">
              <a:lnSpc>
                <a:spcPct val="115000"/>
              </a:lnSpc>
              <a:spcBef>
                <a:spcPts val="0"/>
              </a:spcBef>
              <a:spcAft>
                <a:spcPts val="0"/>
              </a:spcAft>
              <a:buSzPct val="100000"/>
              <a:buChar char="●"/>
            </a:pPr>
            <a:r>
              <a:rPr lang="eu" sz="1600"/>
              <a:t>To avoid possible bias and hints towards models, pairs are normalized (e.g., lowercase and space between words and punctuation) and divided them into 3 partitions of randomized files.</a:t>
            </a:r>
            <a:endParaRPr sz="1600"/>
          </a:p>
          <a:p>
            <a:pPr indent="-322580" lvl="0" marL="457200" rtl="0" algn="l">
              <a:lnSpc>
                <a:spcPct val="115000"/>
              </a:lnSpc>
              <a:spcBef>
                <a:spcPts val="0"/>
              </a:spcBef>
              <a:spcAft>
                <a:spcPts val="0"/>
              </a:spcAft>
              <a:buSzPct val="100000"/>
              <a:buChar char="●"/>
            </a:pPr>
            <a:r>
              <a:rPr lang="eu" sz="1600"/>
              <a:t> Each expert was given 388 pairs, resulting in a total of 1164 pairs for evaluation. To avoid excessive workload annotators were allowed to complete the task over multiple sessions at their preference.</a:t>
            </a:r>
            <a:endParaRPr sz="1600"/>
          </a:p>
          <a:p>
            <a:pPr indent="0" lvl="0" marL="0" rtl="0" algn="l">
              <a:lnSpc>
                <a:spcPct val="115000"/>
              </a:lnSpc>
              <a:spcBef>
                <a:spcPts val="1200"/>
              </a:spcBef>
              <a:spcAft>
                <a:spcPts val="1200"/>
              </a:spcAft>
              <a:buNone/>
            </a:pPr>
            <a:r>
              <a:t/>
            </a:r>
            <a:endParaRPr sz="1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Evaluating counternarrative generation</a:t>
            </a:r>
            <a:endParaRPr/>
          </a:p>
        </p:txBody>
      </p:sp>
      <p:pic>
        <p:nvPicPr>
          <p:cNvPr id="345" name="Google Shape;345;p62"/>
          <p:cNvPicPr preferRelativeResize="0"/>
          <p:nvPr/>
        </p:nvPicPr>
        <p:blipFill>
          <a:blip r:embed="rId3">
            <a:alphaModFix/>
          </a:blip>
          <a:stretch>
            <a:fillRect/>
          </a:stretch>
        </p:blipFill>
        <p:spPr>
          <a:xfrm>
            <a:off x="1447800" y="1170125"/>
            <a:ext cx="5728284" cy="2873951"/>
          </a:xfrm>
          <a:prstGeom prst="rect">
            <a:avLst/>
          </a:prstGeom>
          <a:noFill/>
          <a:ln>
            <a:noFill/>
          </a:ln>
        </p:spPr>
      </p:pic>
      <p:sp>
        <p:nvSpPr>
          <p:cNvPr id="346" name="Google Shape;346;p62"/>
          <p:cNvSpPr txBox="1"/>
          <p:nvPr/>
        </p:nvSpPr>
        <p:spPr>
          <a:xfrm>
            <a:off x="1521950" y="3893675"/>
            <a:ext cx="5468100" cy="71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u" sz="900">
                <a:solidFill>
                  <a:schemeClr val="dk1"/>
                </a:solidFill>
              </a:rPr>
              <a:t>XNLG generations as the most informative and GPT-2KN generations as the most suitable.</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u"/>
              <a:t>Lab Time!</a:t>
            </a:r>
            <a:endParaRPr/>
          </a:p>
        </p:txBody>
      </p:sp>
      <p:sp>
        <p:nvSpPr>
          <p:cNvPr id="352" name="Google Shape;352;p63"/>
          <p:cNvSpPr txBox="1"/>
          <p:nvPr>
            <p:ph idx="1" type="body"/>
          </p:nvPr>
        </p:nvSpPr>
        <p:spPr>
          <a:xfrm>
            <a:off x="311700" y="1152475"/>
            <a:ext cx="8520600" cy="39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u"/>
              <a:t>[9. Finetune mT5 for Argument Generation]</a:t>
            </a:r>
            <a:endParaRPr b="1"/>
          </a:p>
          <a:p>
            <a:pPr indent="-317500" lvl="1" marL="914400" rtl="0" algn="l">
              <a:spcBef>
                <a:spcPts val="0"/>
              </a:spcBef>
              <a:spcAft>
                <a:spcPts val="0"/>
              </a:spcAft>
              <a:buSzPts val="1400"/>
              <a:buChar char="○"/>
            </a:pPr>
            <a:r>
              <a:rPr lang="eu"/>
              <a:t>Using Huggingface Transformers API </a:t>
            </a:r>
            <a:endParaRPr/>
          </a:p>
          <a:p>
            <a:pPr indent="-317500" lvl="1" marL="914400" rtl="0" algn="l">
              <a:spcBef>
                <a:spcPts val="0"/>
              </a:spcBef>
              <a:spcAft>
                <a:spcPts val="0"/>
              </a:spcAft>
              <a:buSzPts val="1400"/>
              <a:buChar char="○"/>
            </a:pPr>
            <a:r>
              <a:rPr lang="eu"/>
              <a:t>Using run_translation.py example script</a:t>
            </a:r>
            <a:endParaRPr/>
          </a:p>
          <a:p>
            <a:pPr indent="-317500" lvl="1" marL="914400" rtl="0" algn="l">
              <a:spcBef>
                <a:spcPts val="0"/>
              </a:spcBef>
              <a:spcAft>
                <a:spcPts val="0"/>
              </a:spcAft>
              <a:buSzPts val="1400"/>
              <a:buChar char="○"/>
            </a:pPr>
            <a:r>
              <a:rPr lang="eu"/>
              <a:t>[Assignments]Test the model and check the results with respect to the </a:t>
            </a:r>
            <a:r>
              <a:rPr lang="eu" u="sng">
                <a:solidFill>
                  <a:schemeClr val="hlink"/>
                </a:solidFill>
                <a:hlinkClick r:id="rId3"/>
              </a:rPr>
              <a:t>CONAN </a:t>
            </a:r>
            <a:r>
              <a:rPr lang="eu"/>
              <a:t>paper </a:t>
            </a:r>
            <a:endParaRPr/>
          </a:p>
          <a:p>
            <a:pPr indent="-342900" lvl="0" marL="457200" rtl="0" algn="l">
              <a:spcBef>
                <a:spcPts val="0"/>
              </a:spcBef>
              <a:spcAft>
                <a:spcPts val="0"/>
              </a:spcAft>
              <a:buSzPts val="1800"/>
              <a:buChar char="●"/>
            </a:pPr>
            <a:r>
              <a:rPr lang="eu"/>
              <a:t>Test the pretrained the NLG models by entering your own hate speech... (DISCLAIMER: no hate speech condoned)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52400" y="457200"/>
            <a:ext cx="8839204" cy="39059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609600" y="304800"/>
            <a:ext cx="7415900" cy="421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914400" y="457200"/>
            <a:ext cx="7296777" cy="371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152400" y="838200"/>
            <a:ext cx="8839204" cy="37160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1143000" y="457200"/>
            <a:ext cx="6681098" cy="383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LTAPP">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